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58" r:id="rId3"/>
  </p:sldIdLst>
  <p:sldSz cx="10693400" cy="7556500"/>
  <p:notesSz cx="6858000" cy="9144000"/>
  <p:embeddedFontLst>
    <p:embeddedFont>
      <p:font typeface="Arimo" panose="020B0604020202020204" charset="0"/>
      <p:regular r:id="rId4"/>
    </p:embeddedFont>
    <p:embeddedFont>
      <p:font typeface="Arimo Bold" panose="020B0604020202020204" charset="0"/>
      <p:regular r:id="rId5"/>
      <p:bold r:id="rId6"/>
    </p:embeddedFont>
    <p:embeddedFont>
      <p:font typeface="Arimo Italics" panose="020B0604020202020204" charset="0"/>
      <p:regular r:id="rId7"/>
      <p:italic r:id="rId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 autoAdjust="0"/>
    <p:restoredTop sz="94589" autoAdjust="0"/>
  </p:normalViewPr>
  <p:slideViewPr>
    <p:cSldViewPr>
      <p:cViewPr varScale="1">
        <p:scale>
          <a:sx n="61" d="100"/>
          <a:sy n="61" d="100"/>
        </p:scale>
        <p:origin x="107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3" Type="http://schemas.openxmlformats.org/officeDocument/2006/relationships/slide" Target="slides/slide2.xml"/><Relationship Id="rId7" Type="http://schemas.openxmlformats.org/officeDocument/2006/relationships/font" Target="fonts/font4.fntdata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theme" Target="theme/theme1.xml"/><Relationship Id="rId5" Type="http://schemas.openxmlformats.org/officeDocument/2006/relationships/font" Target="fonts/font2.fntdata"/><Relationship Id="rId10" Type="http://schemas.openxmlformats.org/officeDocument/2006/relationships/viewProps" Target="viewProps.xml"/><Relationship Id="rId4" Type="http://schemas.openxmlformats.org/officeDocument/2006/relationships/font" Target="fonts/font1.fntdata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3/30/2026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svg"/><Relationship Id="rId4" Type="http://schemas.openxmlformats.org/officeDocument/2006/relationships/image" Target="../media/image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4109" y="360921"/>
            <a:ext cx="469935" cy="48733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1549307" y="1591211"/>
            <a:ext cx="812299" cy="685378"/>
          </a:xfrm>
          <a:custGeom>
            <a:avLst/>
            <a:gdLst/>
            <a:ahLst/>
            <a:cxnLst/>
            <a:rect l="l" t="t" r="r" b="b"/>
            <a:pathLst>
              <a:path w="812299" h="685378">
                <a:moveTo>
                  <a:pt x="0" y="0"/>
                </a:moveTo>
                <a:lnTo>
                  <a:pt x="812299" y="0"/>
                </a:lnTo>
                <a:lnTo>
                  <a:pt x="812299" y="685378"/>
                </a:lnTo>
                <a:lnTo>
                  <a:pt x="0" y="68537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243224" y="4427656"/>
            <a:ext cx="7037402" cy="2318587"/>
            <a:chOff x="0" y="0"/>
            <a:chExt cx="2836192" cy="9344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36192" cy="934430"/>
            </a:xfrm>
            <a:custGeom>
              <a:avLst/>
              <a:gdLst/>
              <a:ahLst/>
              <a:cxnLst/>
              <a:rect l="l" t="t" r="r" b="b"/>
              <a:pathLst>
                <a:path w="2836192" h="934430">
                  <a:moveTo>
                    <a:pt x="35204" y="0"/>
                  </a:moveTo>
                  <a:lnTo>
                    <a:pt x="2800989" y="0"/>
                  </a:lnTo>
                  <a:cubicBezTo>
                    <a:pt x="2810325" y="0"/>
                    <a:pt x="2819279" y="3709"/>
                    <a:pt x="2825881" y="10311"/>
                  </a:cubicBezTo>
                  <a:cubicBezTo>
                    <a:pt x="2832483" y="16913"/>
                    <a:pt x="2836192" y="25867"/>
                    <a:pt x="2836192" y="35204"/>
                  </a:cubicBezTo>
                  <a:lnTo>
                    <a:pt x="2836192" y="899226"/>
                  </a:lnTo>
                  <a:cubicBezTo>
                    <a:pt x="2836192" y="908563"/>
                    <a:pt x="2832483" y="917517"/>
                    <a:pt x="2825881" y="924119"/>
                  </a:cubicBezTo>
                  <a:cubicBezTo>
                    <a:pt x="2819279" y="930721"/>
                    <a:pt x="2810325" y="934430"/>
                    <a:pt x="2800989" y="934430"/>
                  </a:cubicBezTo>
                  <a:lnTo>
                    <a:pt x="35204" y="934430"/>
                  </a:lnTo>
                  <a:cubicBezTo>
                    <a:pt x="25867" y="934430"/>
                    <a:pt x="16913" y="930721"/>
                    <a:pt x="10311" y="924119"/>
                  </a:cubicBezTo>
                  <a:cubicBezTo>
                    <a:pt x="3709" y="917517"/>
                    <a:pt x="0" y="908563"/>
                    <a:pt x="0" y="899226"/>
                  </a:cubicBezTo>
                  <a:lnTo>
                    <a:pt x="0" y="35204"/>
                  </a:lnTo>
                  <a:cubicBezTo>
                    <a:pt x="0" y="25867"/>
                    <a:pt x="3709" y="16913"/>
                    <a:pt x="10311" y="10311"/>
                  </a:cubicBezTo>
                  <a:cubicBezTo>
                    <a:pt x="16913" y="3709"/>
                    <a:pt x="25867" y="0"/>
                    <a:pt x="35204" y="0"/>
                  </a:cubicBezTo>
                  <a:close/>
                </a:path>
              </a:pathLst>
            </a:custGeom>
            <a:solidFill>
              <a:srgbClr val="BDB8E1">
                <a:alpha val="3294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836192" cy="9534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3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564640" y="5323370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3" y="0"/>
                </a:lnTo>
                <a:lnTo>
                  <a:pt x="195393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564640" y="5767150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3" y="0"/>
                </a:lnTo>
                <a:lnTo>
                  <a:pt x="195393" y="224267"/>
                </a:lnTo>
                <a:lnTo>
                  <a:pt x="0" y="22426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549307" y="6248592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3" y="0"/>
                </a:lnTo>
                <a:lnTo>
                  <a:pt x="195393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512406" y="4573042"/>
            <a:ext cx="495253" cy="495253"/>
          </a:xfrm>
          <a:custGeom>
            <a:avLst/>
            <a:gdLst/>
            <a:ahLst/>
            <a:cxnLst/>
            <a:rect l="l" t="t" r="r" b="b"/>
            <a:pathLst>
              <a:path w="495253" h="495253">
                <a:moveTo>
                  <a:pt x="0" y="0"/>
                </a:moveTo>
                <a:lnTo>
                  <a:pt x="495253" y="0"/>
                </a:lnTo>
                <a:lnTo>
                  <a:pt x="495253" y="495253"/>
                </a:lnTo>
                <a:lnTo>
                  <a:pt x="0" y="49525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 rot="-5400000">
            <a:off x="11754" y="1569701"/>
            <a:ext cx="888597" cy="203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13" name="TextBox 13"/>
          <p:cNvSpPr txBox="1"/>
          <p:nvPr/>
        </p:nvSpPr>
        <p:spPr>
          <a:xfrm rot="-5400000">
            <a:off x="-1586122" y="4840805"/>
            <a:ext cx="4084349" cy="203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61946" y="338676"/>
            <a:ext cx="6768108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39"/>
              </a:lnSpc>
              <a:spcBef>
                <a:spcPct val="0"/>
              </a:spcBef>
            </a:pPr>
            <a:r>
              <a:rPr lang="en-US" sz="21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Which of the powers are strongest in your region?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528357" y="1704044"/>
            <a:ext cx="2033426" cy="481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The impact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4038411" y="900651"/>
            <a:ext cx="2760702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The power of </a:t>
            </a:r>
            <a:r>
              <a:rPr lang="en-US" sz="3033" b="1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X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331756" y="2722681"/>
            <a:ext cx="6948870" cy="1209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14"/>
              </a:lnSpc>
            </a:pPr>
            <a:r>
              <a:rPr lang="en-US" sz="1595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What positive impact does this nursing power have in your region?</a:t>
            </a:r>
          </a:p>
          <a:p>
            <a:pPr algn="l">
              <a:lnSpc>
                <a:spcPts val="1914"/>
              </a:lnSpc>
            </a:pPr>
            <a:endParaRPr lang="en-US" sz="1595" i="1">
              <a:solidFill>
                <a:srgbClr val="08286D"/>
              </a:solidFill>
              <a:latin typeface="Arimo Italics"/>
              <a:ea typeface="Arimo Italics"/>
              <a:cs typeface="Arimo Italics"/>
              <a:sym typeface="Arimo Italics"/>
            </a:endParaRPr>
          </a:p>
          <a:p>
            <a:pPr algn="l">
              <a:lnSpc>
                <a:spcPts val="1914"/>
              </a:lnSpc>
              <a:spcBef>
                <a:spcPct val="0"/>
              </a:spcBef>
            </a:pPr>
            <a:r>
              <a:rPr lang="en-US" sz="1595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Share an example, story, photo, data, general information that shows this power in action</a:t>
            </a:r>
          </a:p>
          <a:p>
            <a:pPr algn="l">
              <a:lnSpc>
                <a:spcPts val="1914"/>
              </a:lnSpc>
              <a:spcBef>
                <a:spcPct val="0"/>
              </a:spcBef>
            </a:pPr>
            <a:endParaRPr lang="en-US" sz="1595" i="1">
              <a:solidFill>
                <a:srgbClr val="08286D"/>
              </a:solidFill>
              <a:latin typeface="Arimo Italics"/>
              <a:ea typeface="Arimo Italics"/>
              <a:cs typeface="Arimo Italics"/>
              <a:sym typeface="Arimo Itali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84109" y="360921"/>
            <a:ext cx="469935" cy="487337"/>
            <a:chOff x="0" y="0"/>
            <a:chExt cx="626580" cy="649783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626618" cy="649732"/>
            </a:xfrm>
            <a:custGeom>
              <a:avLst/>
              <a:gdLst/>
              <a:ahLst/>
              <a:cxnLst/>
              <a:rect l="l" t="t" r="r" b="b"/>
              <a:pathLst>
                <a:path w="626618" h="649732">
                  <a:moveTo>
                    <a:pt x="0" y="0"/>
                  </a:moveTo>
                  <a:lnTo>
                    <a:pt x="626618" y="0"/>
                  </a:lnTo>
                  <a:lnTo>
                    <a:pt x="626618" y="649732"/>
                  </a:lnTo>
                  <a:lnTo>
                    <a:pt x="0" y="64973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r="-595" b="-7"/>
              </a:stretch>
            </a:blip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4" name="Freeform 4"/>
          <p:cNvSpPr/>
          <p:nvPr/>
        </p:nvSpPr>
        <p:spPr>
          <a:xfrm>
            <a:off x="1482685" y="2013550"/>
            <a:ext cx="756074" cy="644725"/>
          </a:xfrm>
          <a:custGeom>
            <a:avLst/>
            <a:gdLst/>
            <a:ahLst/>
            <a:cxnLst/>
            <a:rect l="l" t="t" r="r" b="b"/>
            <a:pathLst>
              <a:path w="756074" h="644725">
                <a:moveTo>
                  <a:pt x="0" y="0"/>
                </a:moveTo>
                <a:lnTo>
                  <a:pt x="756074" y="0"/>
                </a:lnTo>
                <a:lnTo>
                  <a:pt x="756074" y="644725"/>
                </a:lnTo>
                <a:lnTo>
                  <a:pt x="0" y="64472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225050" y="4737994"/>
            <a:ext cx="7037402" cy="2318587"/>
            <a:chOff x="0" y="0"/>
            <a:chExt cx="2836192" cy="93443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836192" cy="934430"/>
            </a:xfrm>
            <a:custGeom>
              <a:avLst/>
              <a:gdLst/>
              <a:ahLst/>
              <a:cxnLst/>
              <a:rect l="l" t="t" r="r" b="b"/>
              <a:pathLst>
                <a:path w="2836192" h="934430">
                  <a:moveTo>
                    <a:pt x="35204" y="0"/>
                  </a:moveTo>
                  <a:lnTo>
                    <a:pt x="2800989" y="0"/>
                  </a:lnTo>
                  <a:cubicBezTo>
                    <a:pt x="2810325" y="0"/>
                    <a:pt x="2819279" y="3709"/>
                    <a:pt x="2825881" y="10311"/>
                  </a:cubicBezTo>
                  <a:cubicBezTo>
                    <a:pt x="2832483" y="16913"/>
                    <a:pt x="2836192" y="25867"/>
                    <a:pt x="2836192" y="35204"/>
                  </a:cubicBezTo>
                  <a:lnTo>
                    <a:pt x="2836192" y="899226"/>
                  </a:lnTo>
                  <a:cubicBezTo>
                    <a:pt x="2836192" y="908563"/>
                    <a:pt x="2832483" y="917517"/>
                    <a:pt x="2825881" y="924119"/>
                  </a:cubicBezTo>
                  <a:cubicBezTo>
                    <a:pt x="2819279" y="930721"/>
                    <a:pt x="2810325" y="934430"/>
                    <a:pt x="2800989" y="934430"/>
                  </a:cubicBezTo>
                  <a:lnTo>
                    <a:pt x="35204" y="934430"/>
                  </a:lnTo>
                  <a:cubicBezTo>
                    <a:pt x="25867" y="934430"/>
                    <a:pt x="16913" y="930721"/>
                    <a:pt x="10311" y="924119"/>
                  </a:cubicBezTo>
                  <a:cubicBezTo>
                    <a:pt x="3709" y="917517"/>
                    <a:pt x="0" y="908563"/>
                    <a:pt x="0" y="899226"/>
                  </a:cubicBezTo>
                  <a:lnTo>
                    <a:pt x="0" y="35204"/>
                  </a:lnTo>
                  <a:cubicBezTo>
                    <a:pt x="0" y="25867"/>
                    <a:pt x="3709" y="16913"/>
                    <a:pt x="10311" y="10311"/>
                  </a:cubicBezTo>
                  <a:cubicBezTo>
                    <a:pt x="16913" y="3709"/>
                    <a:pt x="25867" y="0"/>
                    <a:pt x="35204" y="0"/>
                  </a:cubicBezTo>
                  <a:close/>
                </a:path>
              </a:pathLst>
            </a:custGeom>
            <a:solidFill>
              <a:srgbClr val="BDB8E1">
                <a:alpha val="32941"/>
              </a:srgbClr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19050"/>
              <a:ext cx="2836192" cy="95348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43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>
            <a:off x="1546466" y="5633708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4" y="0"/>
                </a:lnTo>
                <a:lnTo>
                  <a:pt x="195394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1546466" y="6077487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4" y="0"/>
                </a:lnTo>
                <a:lnTo>
                  <a:pt x="195394" y="224268"/>
                </a:lnTo>
                <a:lnTo>
                  <a:pt x="0" y="224268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546466" y="6521975"/>
            <a:ext cx="195393" cy="224268"/>
          </a:xfrm>
          <a:custGeom>
            <a:avLst/>
            <a:gdLst/>
            <a:ahLst/>
            <a:cxnLst/>
            <a:rect l="l" t="t" r="r" b="b"/>
            <a:pathLst>
              <a:path w="195393" h="224268">
                <a:moveTo>
                  <a:pt x="0" y="0"/>
                </a:moveTo>
                <a:lnTo>
                  <a:pt x="195394" y="0"/>
                </a:lnTo>
                <a:lnTo>
                  <a:pt x="195394" y="224267"/>
                </a:lnTo>
                <a:lnTo>
                  <a:pt x="0" y="224267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1482685" y="4942637"/>
            <a:ext cx="378037" cy="472546"/>
          </a:xfrm>
          <a:custGeom>
            <a:avLst/>
            <a:gdLst/>
            <a:ahLst/>
            <a:cxnLst/>
            <a:rect l="l" t="t" r="r" b="b"/>
            <a:pathLst>
              <a:path w="378037" h="472546">
                <a:moveTo>
                  <a:pt x="0" y="0"/>
                </a:moveTo>
                <a:lnTo>
                  <a:pt x="378037" y="0"/>
                </a:lnTo>
                <a:lnTo>
                  <a:pt x="378037" y="472546"/>
                </a:lnTo>
                <a:lnTo>
                  <a:pt x="0" y="4725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TextBox 12"/>
          <p:cNvSpPr txBox="1"/>
          <p:nvPr/>
        </p:nvSpPr>
        <p:spPr>
          <a:xfrm rot="-5400000">
            <a:off x="11754" y="1569701"/>
            <a:ext cx="888597" cy="203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@ICNurses</a:t>
            </a:r>
          </a:p>
        </p:txBody>
      </p:sp>
      <p:sp>
        <p:nvSpPr>
          <p:cNvPr id="13" name="TextBox 13"/>
          <p:cNvSpPr txBox="1"/>
          <p:nvPr/>
        </p:nvSpPr>
        <p:spPr>
          <a:xfrm rot="-5400000">
            <a:off x="-1586122" y="4840805"/>
            <a:ext cx="4084349" cy="2036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439"/>
              </a:lnSpc>
            </a:pPr>
            <a:r>
              <a:rPr lang="en-US" sz="1199">
                <a:solidFill>
                  <a:srgbClr val="09296D"/>
                </a:solidFill>
                <a:latin typeface="Arimo"/>
                <a:ea typeface="Arimo"/>
                <a:cs typeface="Arimo"/>
                <a:sym typeface="Arimo"/>
              </a:rPr>
              <a:t>#IND2026 – Empowered Nurses Save Lives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961946" y="338676"/>
            <a:ext cx="6768108" cy="352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639"/>
              </a:lnSpc>
              <a:spcBef>
                <a:spcPct val="0"/>
              </a:spcBef>
            </a:pPr>
            <a:r>
              <a:rPr lang="en-US" sz="2199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Which of the powers are strongest in your region?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4038411" y="900651"/>
            <a:ext cx="2760702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The power of </a:t>
            </a:r>
            <a:r>
              <a:rPr lang="en-US" sz="3033" b="1">
                <a:solidFill>
                  <a:srgbClr val="FF6727"/>
                </a:solidFill>
                <a:latin typeface="Arimo Bold"/>
                <a:ea typeface="Arimo Bold"/>
                <a:cs typeface="Arimo Bold"/>
                <a:sym typeface="Arimo Bold"/>
              </a:rPr>
              <a:t>X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2356823" y="2126382"/>
            <a:ext cx="2782801" cy="4813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39"/>
              </a:lnSpc>
              <a:spcBef>
                <a:spcPct val="0"/>
              </a:spcBef>
            </a:pPr>
            <a:r>
              <a:rPr lang="en-US" sz="3033" b="1">
                <a:solidFill>
                  <a:srgbClr val="09296D"/>
                </a:solidFill>
                <a:latin typeface="Arimo Bold"/>
                <a:ea typeface="Arimo Bold"/>
                <a:cs typeface="Arimo Bold"/>
                <a:sym typeface="Arimo Bold"/>
              </a:rPr>
              <a:t>The challenges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1482685" y="3058483"/>
            <a:ext cx="6779767" cy="971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919"/>
              </a:lnSpc>
              <a:spcBef>
                <a:spcPct val="0"/>
              </a:spcBef>
            </a:pPr>
            <a:r>
              <a:rPr lang="en-US" sz="1599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What challenges are preventing nurses from using this power to its fullest in your region?</a:t>
            </a:r>
          </a:p>
          <a:p>
            <a:pPr algn="l">
              <a:lnSpc>
                <a:spcPts val="1919"/>
              </a:lnSpc>
              <a:spcBef>
                <a:spcPct val="0"/>
              </a:spcBef>
            </a:pPr>
            <a:r>
              <a:rPr lang="en-US" sz="1599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 </a:t>
            </a:r>
          </a:p>
          <a:p>
            <a:pPr algn="l">
              <a:lnSpc>
                <a:spcPts val="1919"/>
              </a:lnSpc>
              <a:spcBef>
                <a:spcPct val="0"/>
              </a:spcBef>
            </a:pPr>
            <a:r>
              <a:rPr lang="en-US" sz="1599" i="1">
                <a:solidFill>
                  <a:srgbClr val="08286D"/>
                </a:solidFill>
                <a:latin typeface="Arimo Italics"/>
                <a:ea typeface="Arimo Italics"/>
                <a:cs typeface="Arimo Italics"/>
                <a:sym typeface="Arimo Italics"/>
              </a:rPr>
              <a:t>What are the barriers nurses are facing? What needs to change?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Custom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Arimo</vt:lpstr>
      <vt:lpstr>Arial</vt:lpstr>
      <vt:lpstr>Calibri</vt:lpstr>
      <vt:lpstr>Arimo Bold</vt:lpstr>
      <vt:lpstr>Arimo Italics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IND Webinar Slides.pptx</dc:title>
  <dc:creator>Pilar Millan Gomez</dc:creator>
  <cp:lastModifiedBy>Pilar MILLAN GOMEZ</cp:lastModifiedBy>
  <cp:revision>2</cp:revision>
  <dcterms:created xsi:type="dcterms:W3CDTF">2006-08-16T00:00:00Z</dcterms:created>
  <dcterms:modified xsi:type="dcterms:W3CDTF">2026-03-30T15:45:19Z</dcterms:modified>
  <dc:identifier>DAHFCdyXLNU</dc:identifier>
</cp:coreProperties>
</file>